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0EBE0"/>
              </a:solidFill>
              <a:prstDash val="solid"/>
              <a:miter lim="400000"/>
            </a:ln>
          </a:left>
          <a:right>
            <a:ln w="12700" cap="flat">
              <a:solidFill>
                <a:srgbClr val="F0EBE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F0EBE0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C6DFB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7A79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E4E1D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AD7D3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34388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FEBE1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5413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2.jpe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6" name="Body Level One…"/>
          <p:cNvSpPr txBox="1"/>
          <p:nvPr>
            <p:ph type="body" sz="quarter" idx="1" hasCustomPrompt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act information"/>
          <p:cNvSpPr txBox="1"/>
          <p:nvPr>
            <p:ph type="body" sz="quarter" idx="21" hasCustomPrompt="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he Royal Danish Playhouse, a modern waterfront building in Copenhagen, viewed from the harbor at sunset"/>
          <p:cNvSpPr/>
          <p:nvPr>
            <p:ph type="pic" idx="21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6" name="Body Level One…"/>
          <p:cNvSpPr txBox="1"/>
          <p:nvPr>
            <p:ph type="body" sz="quarter" idx="1" hasCustomPrompt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8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9" name="Attribution"/>
          <p:cNvSpPr txBox="1"/>
          <p:nvPr>
            <p:ph type="body" sz="quarter" idx="22" hasCustomPrompt="1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/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4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he Royal Danish Playhouse, a modern waterfront building in Copenhagen, viewed from the harbor at sunset"/>
          <p:cNvSpPr/>
          <p:nvPr>
            <p:ph type="pic" sz="quarter" idx="21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The Black Diamond, a modern waterfront extension to the Royal Danish Library building in Copenhagen, lit up at night"/>
          <p:cNvSpPr/>
          <p:nvPr>
            <p:ph type="pic" sz="quarter" idx="22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9" name="Suspension bridge over water at sunset"/>
          <p:cNvSpPr/>
          <p:nvPr>
            <p:ph type="pic" idx="23"/>
          </p:nvPr>
        </p:nvSpPr>
        <p:spPr>
          <a:xfrm>
            <a:off x="1778000" y="1346200"/>
            <a:ext cx="12852400" cy="110163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erial photo of the Circle Bridge, a modern pedestrian bridge in Copenhagen with five circular platforms"/>
          <p:cNvSpPr/>
          <p:nvPr>
            <p:ph type="pic" idx="21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penhagen Opera House lit up at night and viewed from across the water"/>
          <p:cNvSpPr/>
          <p:nvPr>
            <p:ph type="pic" idx="21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F0EBE0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36" name="Body Level One…"/>
          <p:cNvSpPr txBox="1"/>
          <p:nvPr>
            <p:ph type="body" sz="quarter" idx="1" hasCustomPrompt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7" name="Author and Date"/>
          <p:cNvSpPr txBox="1"/>
          <p:nvPr>
            <p:ph type="body" sz="quarter" idx="22" hasCustomPrompt="1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8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39" name="Lin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48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6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Body Level One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0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72" name="Author and Date"/>
          <p:cNvSpPr txBox="1"/>
          <p:nvPr>
            <p:ph type="body" sz="quarter" idx="22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73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4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ection Title"/>
          <p:cNvSpPr txBox="1"/>
          <p:nvPr>
            <p:ph type="title" hasCustomPrompt="1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83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93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Agenda Title"/>
          <p:cNvSpPr txBox="1"/>
          <p:nvPr>
            <p:ph type="title" hasCustomPrompt="1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Agenda Title</a:t>
            </a:r>
          </a:p>
        </p:txBody>
      </p:sp>
      <p:sp>
        <p:nvSpPr>
          <p:cNvPr id="10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8832" y="13030199"/>
            <a:ext cx="38633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1531">
              <a:spcBef>
                <a:spcPts val="0"/>
              </a:spcBef>
              <a:defRPr sz="1800"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1pPr>
      <a:lvl2pPr marL="0" marR="0" indent="457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2pPr>
      <a:lvl3pPr marL="0" marR="0" indent="914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3pPr>
      <a:lvl4pPr marL="0" marR="0" indent="1371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4pPr>
      <a:lvl5pPr marL="0" marR="0" indent="18288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5pPr>
      <a:lvl6pPr marL="0" marR="0" indent="22860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6pPr>
      <a:lvl7pPr marL="0" marR="0" indent="2743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7pPr>
      <a:lvl8pPr marL="0" marR="0" indent="3200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8pPr>
      <a:lvl9pPr marL="0" marR="0" indent="3657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2286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2743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3200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3657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Nasal Amro, Prathan banga, daniel Froom, and Suleiman abdul samad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82930">
              <a:defRPr sz="2125">
                <a:solidFill>
                  <a:srgbClr val="FFFFFF"/>
                </a:solidFill>
              </a:defRPr>
            </a:lvl1pPr>
          </a:lstStyle>
          <a:p>
            <a:pPr/>
            <a:r>
              <a:t>Nasal Amro, Prathan banga, daniel Froom, and Suleiman abdul samad</a:t>
            </a:r>
          </a:p>
        </p:txBody>
      </p:sp>
      <p:sp>
        <p:nvSpPr>
          <p:cNvPr id="175" name="Power &amp; GDP- a link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2C3C6"/>
                </a:solidFill>
              </a:defRPr>
            </a:lvl1pPr>
          </a:lstStyle>
          <a:p>
            <a:pPr/>
            <a:r>
              <a:t>Power &amp; GDP- a link?</a:t>
            </a:r>
          </a:p>
        </p:txBody>
      </p:sp>
      <p:sp>
        <p:nvSpPr>
          <p:cNvPr id="176" name="Project 1 - Group 3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Project 1 - Group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umma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179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Group 3</a:t>
            </a:r>
          </a:p>
        </p:txBody>
      </p:sp>
      <p:sp>
        <p:nvSpPr>
          <p:cNvPr id="180" name="Is there a link between electricity production and GDP?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 there a link between electricity production and GDP?</a:t>
            </a:r>
          </a:p>
          <a:p>
            <a:pPr/>
            <a:r>
              <a:t>This fascinating question explores the links between power consumption, development, and economic productivity. </a:t>
            </a:r>
          </a:p>
          <a:p>
            <a:pPr/>
            <a:r>
              <a:t>We attempt to use financial programming to answer this question, and explore the relationship between electrical production and GDP. </a:t>
            </a:r>
          </a:p>
        </p:txBody>
      </p:sp>
      <p:grpSp>
        <p:nvGrpSpPr>
          <p:cNvPr id="183" name="Image Gallery"/>
          <p:cNvGrpSpPr/>
          <p:nvPr/>
        </p:nvGrpSpPr>
        <p:grpSpPr>
          <a:xfrm>
            <a:off x="12193885" y="4965700"/>
            <a:ext cx="10412115" cy="6248400"/>
            <a:chOff x="0" y="0"/>
            <a:chExt cx="10412114" cy="6248400"/>
          </a:xfrm>
        </p:grpSpPr>
        <p:pic>
          <p:nvPicPr>
            <p:cNvPr id="181" name="nile_night_space.jpeg" descr="nile_night_space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9031" r="0" b="9031"/>
            <a:stretch>
              <a:fillRect/>
            </a:stretch>
          </p:blipFill>
          <p:spPr>
            <a:xfrm>
              <a:off x="0" y="0"/>
              <a:ext cx="10412115" cy="5676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2" name="Nile River at night. Image credit: NASA"/>
            <p:cNvSpPr/>
            <p:nvPr/>
          </p:nvSpPr>
          <p:spPr>
            <a:xfrm>
              <a:off x="0" y="5753100"/>
              <a:ext cx="10412115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Nile River at night. Image credit: NASA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A4A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Did we find a Link?"/>
          <p:cNvSpPr txBox="1"/>
          <p:nvPr>
            <p:ph type="title"/>
          </p:nvPr>
        </p:nvSpPr>
        <p:spPr>
          <a:xfrm>
            <a:off x="1718557" y="5410200"/>
            <a:ext cx="20929601" cy="2540000"/>
          </a:xfrm>
          <a:prstGeom prst="rect">
            <a:avLst/>
          </a:prstGeom>
        </p:spPr>
        <p:txBody>
          <a:bodyPr/>
          <a:lstStyle/>
          <a:p>
            <a:pPr/>
            <a:r>
              <a:t>Did we find a Link?</a:t>
            </a:r>
          </a:p>
        </p:txBody>
      </p:sp>
      <p:sp>
        <p:nvSpPr>
          <p:cNvPr id="186" name="Let’s have a look at Tableau"/>
          <p:cNvSpPr txBox="1"/>
          <p:nvPr/>
        </p:nvSpPr>
        <p:spPr>
          <a:xfrm>
            <a:off x="1718557" y="7436283"/>
            <a:ext cx="805307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Let’s have a look at Tableau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mph" nodeType="clickEffect" presetSubtype="0" presetID="32" grpId="3" repeatCount="2000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1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1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1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5" grpId="1"/>
      <p:bldP build="whole" bldLvl="1" animBg="1" rev="0" advAuto="0" spid="186" grpId="2"/>
      <p:bldP build="whole" bldLvl="1" animBg="1" rev="0" advAuto="0" spid="186" grpId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hank you Pratham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Pratham!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RRELATION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t>CORRELATION</a:t>
            </a:r>
          </a:p>
          <a:p>
            <a:pPr>
              <a:defRPr spc="-45" sz="4500"/>
            </a:pPr>
            <a:r>
              <a:t>Featuring Altair- Our new library.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What about the rest of the world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about the rest of the world?</a:t>
            </a:r>
          </a:p>
        </p:txBody>
      </p:sp>
      <p:sp>
        <p:nvSpPr>
          <p:cNvPr id="193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pPr/>
            <a:r>
              <a:t>Group 3</a:t>
            </a:r>
          </a:p>
        </p:txBody>
      </p:sp>
      <p:grpSp>
        <p:nvGrpSpPr>
          <p:cNvPr id="196" name="Image Gallery"/>
          <p:cNvGrpSpPr/>
          <p:nvPr/>
        </p:nvGrpSpPr>
        <p:grpSpPr>
          <a:xfrm>
            <a:off x="4818585" y="3529426"/>
            <a:ext cx="14746830" cy="8610322"/>
            <a:chOff x="0" y="0"/>
            <a:chExt cx="14746828" cy="8610320"/>
          </a:xfrm>
        </p:grpSpPr>
        <p:pic>
          <p:nvPicPr>
            <p:cNvPr id="194" name="korea_night.jpeg" descr="korea_night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25178" r="0" b="25178"/>
            <a:stretch>
              <a:fillRect/>
            </a:stretch>
          </p:blipFill>
          <p:spPr>
            <a:xfrm>
              <a:off x="0" y="0"/>
              <a:ext cx="14746829" cy="80388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5" name="Can anyone tell us what we are looking at?"/>
            <p:cNvSpPr/>
            <p:nvPr/>
          </p:nvSpPr>
          <p:spPr>
            <a:xfrm>
              <a:off x="0" y="8115020"/>
              <a:ext cx="14746829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Can anyone tell us what we are looking at?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Lin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Links</a:t>
            </a:r>
          </a:p>
        </p:txBody>
      </p:sp>
      <p:sp>
        <p:nvSpPr>
          <p:cNvPr id="199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pPr/>
            <a:r>
              <a:t>Group 3</a:t>
            </a:r>
          </a:p>
        </p:txBody>
      </p:sp>
      <p:sp>
        <p:nvSpPr>
          <p:cNvPr id="200" name="Github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Github:</a:t>
            </a:r>
          </a:p>
          <a:p>
            <a:pPr/>
            <a:r>
              <a:t>Tableau: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hank You!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t>Thank You!</a:t>
            </a:r>
          </a:p>
          <a:p>
            <a:pPr>
              <a:lnSpc>
                <a:spcPct val="150000"/>
              </a:lnSpc>
              <a:defRPr spc="-50" sz="5000"/>
            </a:pPr>
            <a:r>
              <a:t>It wouldn’t be much of a presentation without an audience…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FFFFF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